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7" r:id="rId2"/>
    <p:sldId id="271" r:id="rId3"/>
    <p:sldId id="288" r:id="rId4"/>
    <p:sldId id="287" r:id="rId5"/>
    <p:sldId id="276" r:id="rId6"/>
    <p:sldId id="300" r:id="rId7"/>
    <p:sldId id="291" r:id="rId8"/>
    <p:sldId id="297" r:id="rId9"/>
    <p:sldId id="299" r:id="rId10"/>
    <p:sldId id="298" r:id="rId11"/>
    <p:sldId id="278" r:id="rId12"/>
    <p:sldId id="277" r:id="rId13"/>
    <p:sldId id="279" r:id="rId14"/>
    <p:sldId id="258" r:id="rId15"/>
    <p:sldId id="266" r:id="rId16"/>
    <p:sldId id="263" r:id="rId17"/>
    <p:sldId id="269" r:id="rId18"/>
    <p:sldId id="270" r:id="rId19"/>
    <p:sldId id="265" r:id="rId20"/>
    <p:sldId id="267" r:id="rId21"/>
    <p:sldId id="268" r:id="rId22"/>
    <p:sldId id="289" r:id="rId23"/>
    <p:sldId id="293" r:id="rId24"/>
    <p:sldId id="294" r:id="rId25"/>
    <p:sldId id="285" r:id="rId26"/>
    <p:sldId id="301" r:id="rId27"/>
    <p:sldId id="275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54" autoAdjust="0"/>
  </p:normalViewPr>
  <p:slideViewPr>
    <p:cSldViewPr snapToGrid="0">
      <p:cViewPr varScale="1">
        <p:scale>
          <a:sx n="109" d="100"/>
          <a:sy n="109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B369-F5FA-4BAC-9B1A-4C4C3FC4B680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5BA13-EA40-473B-9622-5416F1962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6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3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84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9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9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BA13-EA40-473B-9622-5416F19621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7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9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E6239B-20B7-485E-B32C-77022DE4C248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3"/>
            <a:ext cx="691721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9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D42A-B02A-401A-868E-492FCC60843E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2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2" y="675728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5" y="675728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4" y="5956139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7F0FB6B-12BB-4E3C-B0C1-B24FEC029D0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5" y="5951813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6" y="5956139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664-0B98-4497-A74C-23250C324CA5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1" y="5956139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41976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2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8760F2-BF20-496F-B3A7-18CD7526D586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25EB-2695-4E34-840E-EB1E401110A5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538-85BC-427D-8001-424D9BC1D3B7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0F81-8A1F-42C6-8CE5-EB0161C8E54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209A-0BE9-45DA-B573-ED4710A5F45A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8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AE8BD38-7998-4119-8E46-22E63674B61B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C1E2-26E6-4187-8945-A0884CAA0275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3" y="5956139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488B272-4BB5-4DF4-BE45-CAC89007C3F7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1" y="5956139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JP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42.JPG"/><Relationship Id="rId5" Type="http://schemas.openxmlformats.org/officeDocument/2006/relationships/image" Target="../media/image37.JPG"/><Relationship Id="rId10" Type="http://schemas.openxmlformats.org/officeDocument/2006/relationships/image" Target="../media/image41.JPG"/><Relationship Id="rId4" Type="http://schemas.openxmlformats.org/officeDocument/2006/relationships/image" Target="../media/image36.JPG"/><Relationship Id="rId9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BE7A-8DE5-4EFD-87AF-226EABF8B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61" y="1370862"/>
            <a:ext cx="10956874" cy="744229"/>
          </a:xfrm>
        </p:spPr>
        <p:txBody>
          <a:bodyPr>
            <a:noAutofit/>
          </a:bodyPr>
          <a:lstStyle/>
          <a:p>
            <a:r>
              <a:rPr lang="en-US" sz="4400" dirty="0" err="1" smtClean="0"/>
              <a:t>Ecal</a:t>
            </a:r>
            <a:r>
              <a:rPr lang="en-US" sz="4400" dirty="0" smtClean="0"/>
              <a:t> </a:t>
            </a:r>
            <a:r>
              <a:rPr lang="en-US" sz="4400" dirty="0"/>
              <a:t>Resolution </a:t>
            </a:r>
            <a:br>
              <a:rPr lang="en-US" sz="4400" dirty="0"/>
            </a:br>
            <a:r>
              <a:rPr lang="en-US" sz="4400" dirty="0" smtClean="0"/>
              <a:t>Studies and update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5F370-A1E0-4FFA-A4C2-06EC1B75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CC2E-AA8B-48C0-B443-4A27FE27E91F}"/>
              </a:ext>
            </a:extLst>
          </p:cNvPr>
          <p:cNvSpPr txBox="1"/>
          <p:nvPr/>
        </p:nvSpPr>
        <p:spPr>
          <a:xfrm>
            <a:off x="759823" y="3316948"/>
            <a:ext cx="7069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Jason Barkeloo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J. </a:t>
            </a:r>
            <a:r>
              <a:rPr lang="en-US" sz="2400" dirty="0" err="1">
                <a:solidFill>
                  <a:schemeClr val="accent2"/>
                </a:solidFill>
              </a:rPr>
              <a:t>Brau</a:t>
            </a:r>
            <a:r>
              <a:rPr lang="en-US" sz="2400" dirty="0">
                <a:solidFill>
                  <a:schemeClr val="accent2"/>
                </a:solidFill>
              </a:rPr>
              <a:t>, A. </a:t>
            </a:r>
            <a:r>
              <a:rPr lang="en-US" sz="2400" dirty="0" err="1">
                <a:solidFill>
                  <a:schemeClr val="accent2"/>
                </a:solidFill>
              </a:rPr>
              <a:t>Steinhebel</a:t>
            </a:r>
            <a:r>
              <a:rPr lang="en-US" sz="2400" dirty="0">
                <a:solidFill>
                  <a:schemeClr val="accent2"/>
                </a:solidFill>
              </a:rPr>
              <a:t>, E. Meyer,  J. Carlson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University of Oregon</a:t>
            </a:r>
          </a:p>
          <a:p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ALCW 2018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June 1, 2018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8194" name="Picture 2" descr="http://pages.uoregon.edu/silicondetector/SiD_color_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84" y="613564"/>
            <a:ext cx="3966028" cy="236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tacked signatur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8" b="2797"/>
          <a:stretch/>
        </p:blipFill>
        <p:spPr bwMode="auto">
          <a:xfrm>
            <a:off x="10598704" y="5015672"/>
            <a:ext cx="97584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Electrons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pages.uoregon.edu/asteinhe/SiDNotes/testBeamStudies/efficienc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71" y="2534271"/>
            <a:ext cx="5738499" cy="367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pages.uoregon.edu/asteinhe/SiDNotes/testBeamStudies/2cou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8" y="2180498"/>
            <a:ext cx="6639785" cy="425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79368" y="6138701"/>
            <a:ext cx="402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field, just simple detector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ECAL Geometry And its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4728388"/>
            <a:ext cx="11029615" cy="1743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20 layers 2.5mm W</a:t>
            </a:r>
          </a:p>
          <a:p>
            <a:pPr marL="0" indent="0">
              <a:buNone/>
            </a:pPr>
            <a:r>
              <a:rPr lang="en-US" dirty="0" smtClean="0"/>
              <a:t>10 layers 5mm W</a:t>
            </a:r>
          </a:p>
          <a:p>
            <a:pPr marL="0" indent="0">
              <a:buNone/>
            </a:pPr>
            <a:r>
              <a:rPr lang="en-US" dirty="0" smtClean="0"/>
              <a:t>30 gaps 1.25mm w/pixel sensors</a:t>
            </a:r>
          </a:p>
          <a:p>
            <a:pPr marL="0" indent="0">
              <a:buNone/>
            </a:pPr>
            <a:r>
              <a:rPr lang="en-US" dirty="0" smtClean="0"/>
              <a:t>29 </a:t>
            </a:r>
            <a:r>
              <a:rPr lang="el-GR" dirty="0"/>
              <a:t>χ </a:t>
            </a:r>
            <a:r>
              <a:rPr lang="en-US" baseline="-25000" dirty="0" smtClean="0"/>
              <a:t>0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8" descr="http://pages.uoregon.edu/asteinhe/SiDNotes/calibrationLeakageStudies/ge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8"/>
            <a:ext cx="4762758" cy="25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338" t="993" r="2399" b="5887"/>
          <a:stretch/>
        </p:blipFill>
        <p:spPr>
          <a:xfrm>
            <a:off x="6786880" y="1879600"/>
            <a:ext cx="4500880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34" y="4153547"/>
            <a:ext cx="3878205" cy="2561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398" y="1850770"/>
            <a:ext cx="2097565" cy="4967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690" y="1792517"/>
            <a:ext cx="3870534" cy="2467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8340" y="6351348"/>
            <a:ext cx="1288823" cy="495425"/>
          </a:xfrm>
          <a:prstGeom prst="rect">
            <a:avLst/>
          </a:prstGeom>
        </p:spPr>
      </p:pic>
      <p:pic>
        <p:nvPicPr>
          <p:cNvPr id="10" name="Picture 28" descr="http://pages.uoregon.edu/asteinhe/SiDNotes/calibrationLeakageStudies/ge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8"/>
            <a:ext cx="4762758" cy="25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1192" y="5858801"/>
            <a:ext cx="5097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Leakage into HCAL in overlap region increases due to less material, phi 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Effects from geometry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3CA423FA-4188-4816-8D46-961390F0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4" y="1788241"/>
            <a:ext cx="6046534" cy="2771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CEEAB7-F009-429C-913D-B168C97FDAF2}"/>
                  </a:ext>
                </a:extLst>
              </p:cNvPr>
              <p:cNvSpPr txBox="1"/>
              <p:nvPr/>
            </p:nvSpPr>
            <p:spPr>
              <a:xfrm>
                <a:off x="6480110" y="1944737"/>
                <a:ext cx="5369768" cy="2139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Previous </a:t>
                </a:r>
                <a:r>
                  <a:rPr lang="en-US" sz="2400" dirty="0"/>
                  <a:t>resolution study (Da An, et al. 2014) using 100 GeV photons in sidloi3.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Resolution </a:t>
                </a:r>
                <a:r>
                  <a:rPr lang="en-US" sz="2400" dirty="0"/>
                  <a:t>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21%/√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Resolution </a:t>
                </a:r>
                <a:r>
                  <a:rPr lang="en-US" sz="2400" dirty="0">
                    <a:sym typeface="Wingdings" panose="05000000000000000000" pitchFamily="2" charset="2"/>
                  </a:rPr>
                  <a:t>~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29%/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CEEAB7-F009-429C-913D-B168C97FD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110" y="1944737"/>
                <a:ext cx="5369768" cy="2139753"/>
              </a:xfrm>
              <a:prstGeom prst="rect">
                <a:avLst/>
              </a:prstGeom>
              <a:blipFill>
                <a:blip r:embed="rId4"/>
                <a:stretch>
                  <a:fillRect l="-1703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sky, text&#10;&#10;Description generated with high confidence">
            <a:extLst>
              <a:ext uri="{FF2B5EF4-FFF2-40B4-BE49-F238E27FC236}">
                <a16:creationId xmlns:a16="http://schemas.microsoft.com/office/drawing/2014/main" id="{D34866BC-5464-4A9B-A17F-9172B3CF5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81" y="4246984"/>
            <a:ext cx="5126971" cy="2661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B3BE74-205D-4296-903E-0A12669601DB}"/>
                  </a:ext>
                </a:extLst>
              </p:cNvPr>
              <p:cNvSpPr txBox="1"/>
              <p:nvPr/>
            </p:nvSpPr>
            <p:spPr>
              <a:xfrm>
                <a:off x="6433254" y="4402214"/>
                <a:ext cx="5467739" cy="2420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Resolution </a:t>
                </a:r>
                <a:r>
                  <a:rPr lang="en-US" sz="2400" dirty="0"/>
                  <a:t>study using 10, 50, 75, 100, 250, and 500 GeV electrons </a:t>
                </a:r>
                <a:r>
                  <a:rPr lang="en-US" sz="2400" dirty="0" smtClean="0"/>
                  <a:t>using Simple Geant4 Stack Simulation</a:t>
                </a:r>
                <a:endParaRPr lang="en-US" sz="240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lower energy e- (&lt;100 GeV), </a:t>
                </a:r>
                <a:r>
                  <a:rPr lang="en-US" sz="2400" dirty="0" smtClean="0"/>
                  <a:t>Resolution much closer to design expectation (17%/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</m:rad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B3BE74-205D-4296-903E-0A126696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54" y="4402214"/>
                <a:ext cx="5467739" cy="2420021"/>
              </a:xfrm>
              <a:prstGeom prst="rect">
                <a:avLst/>
              </a:prstGeom>
              <a:blipFill>
                <a:blip r:embed="rId6"/>
                <a:stretch>
                  <a:fillRect l="-1672" t="-2015" r="-1784" b="-4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219544" y="6488668"/>
            <a:ext cx="1726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E. Meyer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8900" y="4100532"/>
            <a:ext cx="12103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5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D13C-E276-4E34-853F-10208535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Distrubutions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9CC6-D1D6-457C-9BE8-9C1C8D2D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087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2CD56BC2-18D7-444D-8731-BC34A12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0745C8-9D1C-4DE9-B447-7C817384DA6F}"/>
                  </a:ext>
                </a:extLst>
              </p:cNvPr>
              <p:cNvSpPr txBox="1"/>
              <p:nvPr/>
            </p:nvSpPr>
            <p:spPr>
              <a:xfrm>
                <a:off x="945160" y="5248130"/>
                <a:ext cx="925128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Use cone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/>
                  <a:t> ± 0.2 rad constraint on hit locations (avoid backscatter)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/>
                  <a:t> determined from incident MC particle, not actual hits in detector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Ignore 5 GeV electrons in resolution plots, B-field effects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shower gets missed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/>
                  <a:t> constraint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0745C8-9D1C-4DE9-B447-7C817384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60" y="5248130"/>
                <a:ext cx="9251282" cy="1938992"/>
              </a:xfrm>
              <a:prstGeom prst="rect">
                <a:avLst/>
              </a:prstGeom>
              <a:blipFill>
                <a:blip r:embed="rId4"/>
                <a:stretch>
                  <a:fillRect l="-39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ransport&#10;&#10;Description generated with high confidence">
            <a:extLst>
              <a:ext uri="{FF2B5EF4-FFF2-40B4-BE49-F238E27FC236}">
                <a16:creationId xmlns:a16="http://schemas.microsoft.com/office/drawing/2014/main" id="{14AF315C-F2E3-4AF3-904B-6CE993E04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34" y="1810299"/>
            <a:ext cx="5695950" cy="3451860"/>
          </a:xfrm>
          <a:prstGeom prst="rect">
            <a:avLst/>
          </a:prstGeom>
        </p:spPr>
      </p:pic>
      <p:pic>
        <p:nvPicPr>
          <p:cNvPr id="8" name="Picture 7" descr="A picture containing scale&#10;&#10;Description generated with high confidence">
            <a:extLst>
              <a:ext uri="{FF2B5EF4-FFF2-40B4-BE49-F238E27FC236}">
                <a16:creationId xmlns:a16="http://schemas.microsoft.com/office/drawing/2014/main" id="{E2B25EC7-5140-49DA-9B0B-83AD39515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750" y="2086244"/>
            <a:ext cx="4778407" cy="3204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188791-6B51-481A-825A-3057E0E855DF}"/>
              </a:ext>
            </a:extLst>
          </p:cNvPr>
          <p:cNvSpPr txBox="1"/>
          <p:nvPr/>
        </p:nvSpPr>
        <p:spPr>
          <a:xfrm>
            <a:off x="1660845" y="2855662"/>
            <a:ext cx="690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 GeV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A664D0-713D-45E4-9B21-7C8BC01FB5A1}"/>
              </a:ext>
            </a:extLst>
          </p:cNvPr>
          <p:cNvSpPr txBox="1"/>
          <p:nvPr/>
        </p:nvSpPr>
        <p:spPr>
          <a:xfrm>
            <a:off x="3964393" y="3688336"/>
            <a:ext cx="84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 GeV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DDC9B-6FDF-4E08-9B95-95BF55945199}"/>
              </a:ext>
            </a:extLst>
          </p:cNvPr>
          <p:cNvSpPr txBox="1"/>
          <p:nvPr/>
        </p:nvSpPr>
        <p:spPr>
          <a:xfrm>
            <a:off x="6326638" y="2250521"/>
            <a:ext cx="87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50 GeV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9F9B47-55A6-4F96-BE8D-AB85BB54BEDB}"/>
              </a:ext>
            </a:extLst>
          </p:cNvPr>
          <p:cNvSpPr txBox="1"/>
          <p:nvPr/>
        </p:nvSpPr>
        <p:spPr>
          <a:xfrm>
            <a:off x="8911687" y="2855662"/>
            <a:ext cx="83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100 GeV</a:t>
            </a:r>
          </a:p>
        </p:txBody>
      </p:sp>
    </p:spTree>
    <p:extLst>
      <p:ext uri="{BB962C8B-B14F-4D97-AF65-F5344CB8AC3E}">
        <p14:creationId xmlns:p14="http://schemas.microsoft.com/office/powerpoint/2010/main" val="11503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D13C-E276-4E34-853F-10208535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9CC6-D1D6-457C-9BE8-9C1C8D2D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087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2CD56BC2-18D7-444D-8731-BC34A12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24F986-11B1-4A8F-AD6F-607E7A626950}"/>
                  </a:ext>
                </a:extLst>
              </p:cNvPr>
              <p:cNvSpPr txBox="1"/>
              <p:nvPr/>
            </p:nvSpPr>
            <p:spPr>
              <a:xfrm>
                <a:off x="7928066" y="2315293"/>
                <a:ext cx="3960850" cy="340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b="1" u="sng" dirty="0"/>
                  <a:t>Discrepancies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/>
                  <a:t>SiD</a:t>
                </a:r>
                <a:r>
                  <a:rPr lang="en-US" dirty="0"/>
                  <a:t> resolution degrades much faster than the simple stack resolution 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100 GeV </a:t>
                </a:r>
                <a:r>
                  <a:rPr lang="en-US" dirty="0" err="1"/>
                  <a:t>SiD</a:t>
                </a:r>
                <a:r>
                  <a:rPr lang="en-US" dirty="0"/>
                  <a:t> photons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have Res ~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28%/√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compared to ~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21%/√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from previous sidloi3 study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r>
                  <a:rPr lang="en-US" dirty="0"/>
                  <a:t> 100 GeV </a:t>
                </a:r>
                <a:r>
                  <a:rPr lang="en-US" dirty="0" err="1"/>
                  <a:t>SiD</a:t>
                </a:r>
                <a:r>
                  <a:rPr lang="en-US" dirty="0"/>
                  <a:t> photons have slightly better resolution than previous sidloi3 study;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26%/√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compared to ~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29%/√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24F986-11B1-4A8F-AD6F-607E7A626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066" y="2315293"/>
                <a:ext cx="3960850" cy="3406574"/>
              </a:xfrm>
              <a:prstGeom prst="rect">
                <a:avLst/>
              </a:prstGeom>
              <a:blipFill>
                <a:blip r:embed="rId4"/>
                <a:stretch>
                  <a:fillRect l="-1387" t="-1073" r="-2773" b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text&#10;&#10;Description generated with high confidence">
            <a:extLst>
              <a:ext uri="{FF2B5EF4-FFF2-40B4-BE49-F238E27FC236}">
                <a16:creationId xmlns:a16="http://schemas.microsoft.com/office/drawing/2014/main" id="{D9DA417C-5F36-40B7-88B0-72502D400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9" y="2065850"/>
            <a:ext cx="7815477" cy="42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D13C-E276-4E34-853F-10208535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 simple stack behaves as expected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9CC6-D1D6-457C-9BE8-9C1C8D2D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531" y="6540551"/>
            <a:ext cx="986469" cy="31744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2CD56BC2-18D7-444D-8731-BC34A12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DF75E-EEF5-494A-A4C7-190A666D1246}"/>
                  </a:ext>
                </a:extLst>
              </p:cNvPr>
              <p:cNvSpPr txBox="1"/>
              <p:nvPr/>
            </p:nvSpPr>
            <p:spPr>
              <a:xfrm>
                <a:off x="7531909" y="2045423"/>
                <a:ext cx="4487414" cy="4737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dirty="0"/>
                  <a:t>Vary the number of thin and thick layers for simple stack electrons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#Thick Layers = (40 - #Thin) / 2</a:t>
                </a:r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Expected resolution of 40 thin ~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742950" lvl="1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measured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16.6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Expected resolution of 0 thin layers to degrade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√2</m:t>
                    </m:r>
                  </m:oMath>
                </a14:m>
                <a:r>
                  <a:rPr lang="en-US" dirty="0"/>
                  <a:t> (~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742950" lvl="1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measured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%/√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marL="285750" indent="-285750"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Conclusion</a:t>
                </a:r>
                <a:r>
                  <a:rPr lang="en-US" dirty="0"/>
                  <a:t>: simple stack behaves as expected</a:t>
                </a:r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    *Note: Simple stack absorbers are pure W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0DF75E-EEF5-494A-A4C7-190A666D1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909" y="2045423"/>
                <a:ext cx="4487414" cy="4737707"/>
              </a:xfrm>
              <a:prstGeom prst="rect">
                <a:avLst/>
              </a:prstGeom>
              <a:blipFill>
                <a:blip r:embed="rId4"/>
                <a:stretch>
                  <a:fillRect l="-1223" t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307678F-085E-4D87-9A1F-E7AA60AE4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" y="2185560"/>
            <a:ext cx="7470816" cy="404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4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D13C-E276-4E34-853F-10208535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sidloi3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9CC6-D1D6-457C-9BE8-9C1C8D2D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531" y="6540551"/>
            <a:ext cx="986469" cy="31744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2CD56BC2-18D7-444D-8731-BC34A129A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D95F33D-6FE1-4B10-87F6-9A220E62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859" y="2114420"/>
            <a:ext cx="5633526" cy="3927540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6B8214D-B60F-42CF-85B6-8C7C7DED8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1828800"/>
            <a:ext cx="3156080" cy="2389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CD9222-9543-48C3-B4F3-8947080A5481}"/>
              </a:ext>
            </a:extLst>
          </p:cNvPr>
          <p:cNvSpPr txBox="1"/>
          <p:nvPr/>
        </p:nvSpPr>
        <p:spPr>
          <a:xfrm>
            <a:off x="3901698" y="2711645"/>
            <a:ext cx="31024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2400" dirty="0">
                <a:sym typeface="Wingdings" panose="05000000000000000000" pitchFamily="2" charset="2"/>
              </a:rPr>
              <a:t> Previous study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  </a:t>
            </a:r>
            <a:r>
              <a:rPr lang="en-US" sz="1400" dirty="0">
                <a:sym typeface="Wingdings" panose="05000000000000000000" pitchFamily="2" charset="2"/>
              </a:rPr>
              <a:t>(Da An, et al.)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Current study </a:t>
            </a:r>
          </a:p>
          <a:p>
            <a:r>
              <a:rPr lang="en-US" sz="1600" dirty="0">
                <a:sym typeface="Wingdings" panose="05000000000000000000" pitchFamily="2" charset="2"/>
              </a:rPr>
              <a:t> (what is used on following resolution plot)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D65AF2-164D-484A-91ED-B7841773B41F}"/>
                  </a:ext>
                </a:extLst>
              </p:cNvPr>
              <p:cNvSpPr txBox="1"/>
              <p:nvPr/>
            </p:nvSpPr>
            <p:spPr>
              <a:xfrm>
                <a:off x="6270860" y="5955789"/>
                <a:ext cx="59211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Small/negligible </a:t>
                </a:r>
                <a:r>
                  <a:rPr lang="en-US" sz="2000" dirty="0"/>
                  <a:t>difference between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D65AF2-164D-484A-91ED-B7841773B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60" y="5955789"/>
                <a:ext cx="5921140" cy="400110"/>
              </a:xfrm>
              <a:prstGeom prst="rect">
                <a:avLst/>
              </a:prstGeom>
              <a:blipFill>
                <a:blip r:embed="rId6"/>
                <a:stretch>
                  <a:fillRect l="-113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66D005-5772-4062-B1A8-FBE39287A590}"/>
                  </a:ext>
                </a:extLst>
              </p:cNvPr>
              <p:cNvSpPr txBox="1"/>
              <p:nvPr/>
            </p:nvSpPr>
            <p:spPr>
              <a:xfrm>
                <a:off x="485192" y="6520531"/>
                <a:ext cx="37415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Large difference between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66D005-5772-4062-B1A8-FBE39287A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2" y="6520531"/>
                <a:ext cx="3741576" cy="584775"/>
              </a:xfrm>
              <a:prstGeom prst="rect">
                <a:avLst/>
              </a:prstGeom>
              <a:blipFill>
                <a:blip r:embed="rId7"/>
                <a:stretch>
                  <a:fillRect l="-489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731E64AC-34BD-4A1B-8C75-07F9C1CF3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96" y="4166046"/>
            <a:ext cx="3102491" cy="24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B366-6BC3-4270-9275-AFF79179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SIDloi3 Results </a:t>
            </a:r>
            <a:r>
              <a:rPr lang="en-US" dirty="0" smtClean="0"/>
              <a:t>(cont.)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F95D3-EDEE-47A3-9331-5279836F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329BC1BE-E426-4944-9B25-954655B8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95AFB15-C982-464F-B16D-44011E032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633" y="2012066"/>
            <a:ext cx="8449012" cy="453802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851ED3-6100-4D65-874A-6BF1C5049F7C}"/>
                  </a:ext>
                </a:extLst>
              </p:cNvPr>
              <p:cNvSpPr txBox="1"/>
              <p:nvPr/>
            </p:nvSpPr>
            <p:spPr>
              <a:xfrm>
                <a:off x="8822095" y="2411194"/>
                <a:ext cx="3088433" cy="349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u="sng" dirty="0"/>
                  <a:t>Consistency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Resolution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old and current sidloi3 studies match</a:t>
                </a:r>
              </a:p>
              <a:p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u="sng" dirty="0"/>
                  <a:t>Discrepancy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𝐴𝑙𝑙</m:t>
                    </m:r>
                  </m:oMath>
                </a14:m>
                <a:r>
                  <a:rPr lang="en-US" dirty="0"/>
                  <a:t>, old and current studies do not match (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29%/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</m:rad>
                  </m:oMath>
                </a14:m>
                <a:r>
                  <a:rPr lang="en-US" dirty="0"/>
                  <a:t> compared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22%/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</m:rad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851ED3-6100-4D65-874A-6BF1C504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095" y="2411194"/>
                <a:ext cx="3088433" cy="3499291"/>
              </a:xfrm>
              <a:prstGeom prst="rect">
                <a:avLst/>
              </a:prstGeom>
              <a:blipFill>
                <a:blip r:embed="rId5"/>
                <a:stretch>
                  <a:fillRect l="-1578" t="-1045" r="-2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17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E33CFA6-B747-4CBC-A63D-8E5EDDA8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882" y="2075389"/>
            <a:ext cx="3021550" cy="2167434"/>
          </a:xfrm>
          <a:prstGeom prst="rect">
            <a:avLst/>
          </a:prstGeom>
        </p:spPr>
      </p:pic>
      <p:pic>
        <p:nvPicPr>
          <p:cNvPr id="24" name="Picture 23" descr="A close up of a map&#10;&#10;Description generated with high confidence">
            <a:extLst>
              <a:ext uri="{FF2B5EF4-FFF2-40B4-BE49-F238E27FC236}">
                <a16:creationId xmlns:a16="http://schemas.microsoft.com/office/drawing/2014/main" id="{841BE88C-E276-49E0-ADE6-5AAFC0BD9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257" y="2085389"/>
            <a:ext cx="3040224" cy="2121990"/>
          </a:xfrm>
          <a:prstGeom prst="rect">
            <a:avLst/>
          </a:prstGeom>
        </p:spPr>
      </p:pic>
      <p:pic>
        <p:nvPicPr>
          <p:cNvPr id="28" name="Picture 2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1BFB020-EAB8-4D0E-8454-6BBAD635D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175" y="4384281"/>
            <a:ext cx="3074827" cy="2176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60BA0-53E8-4D7A-922F-0FCBA8B2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incident hit location in module </a:t>
            </a:r>
            <a:br>
              <a:rPr lang="en-US" dirty="0"/>
            </a:br>
            <a:r>
              <a:rPr lang="en-US" dirty="0"/>
              <a:t>affect resolution?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440AD-2BBB-4610-BB67-77AE727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2" descr="http://pages.uoregon.edu/silicondetector/SiD_color_v2.jpg">
            <a:extLst>
              <a:ext uri="{FF2B5EF4-FFF2-40B4-BE49-F238E27FC236}">
                <a16:creationId xmlns:a16="http://schemas.microsoft.com/office/drawing/2014/main" id="{5F396AB9-7524-4705-A064-6C8C54FE8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6495C6-EA86-4BBF-9016-AE3AD3DFFFE8}"/>
              </a:ext>
            </a:extLst>
          </p:cNvPr>
          <p:cNvCxnSpPr>
            <a:cxnSpLocks/>
          </p:cNvCxnSpPr>
          <p:nvPr/>
        </p:nvCxnSpPr>
        <p:spPr>
          <a:xfrm>
            <a:off x="6096002" y="1828802"/>
            <a:ext cx="13993" cy="5029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E6DA365-E4A2-4FCC-B1D4-5D2EEEB5C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0" y="4384282"/>
            <a:ext cx="3013032" cy="2140119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CFE7053-06C3-49AE-8284-D5EB7799C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9" y="2085389"/>
            <a:ext cx="2943884" cy="2113385"/>
          </a:xfrm>
          <a:prstGeom prst="rect">
            <a:avLst/>
          </a:prstGeom>
        </p:spPr>
      </p:pic>
      <p:pic>
        <p:nvPicPr>
          <p:cNvPr id="32" name="Picture 31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AAE4A991-1209-4E7C-BB38-0E302BAC67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585" y="2080054"/>
            <a:ext cx="3021550" cy="2131108"/>
          </a:xfrm>
          <a:prstGeom prst="rect">
            <a:avLst/>
          </a:prstGeom>
        </p:spPr>
      </p:pic>
      <p:pic>
        <p:nvPicPr>
          <p:cNvPr id="34" name="Picture 3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0F29781D-237D-452B-B81C-64039BEC84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4884" y="4382822"/>
            <a:ext cx="2989149" cy="2141581"/>
          </a:xfrm>
          <a:prstGeom prst="rect">
            <a:avLst/>
          </a:prstGeom>
        </p:spPr>
      </p:pic>
      <p:pic>
        <p:nvPicPr>
          <p:cNvPr id="36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8E3B3AA-6424-4710-A8DF-2FA79BAC51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6587" y="4405735"/>
            <a:ext cx="3021549" cy="21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KPiX</a:t>
            </a:r>
            <a:endParaRPr lang="en-US" dirty="0" smtClean="0"/>
          </a:p>
          <a:p>
            <a:r>
              <a:rPr lang="en-US" dirty="0" smtClean="0"/>
              <a:t>Reminder of What Has Been Done</a:t>
            </a:r>
          </a:p>
          <a:p>
            <a:pPr lvl="1"/>
            <a:r>
              <a:rPr lang="en-US" dirty="0" smtClean="0"/>
              <a:t>Where I started on the project</a:t>
            </a:r>
          </a:p>
          <a:p>
            <a:pPr lvl="2"/>
            <a:r>
              <a:rPr lang="en-US" dirty="0" smtClean="0"/>
              <a:t>Test Beam Simulation and Comparison to </a:t>
            </a:r>
            <a:r>
              <a:rPr lang="en-US" dirty="0" err="1" smtClean="0"/>
              <a:t>KPiX</a:t>
            </a:r>
            <a:r>
              <a:rPr lang="en-US" dirty="0" smtClean="0"/>
              <a:t> data</a:t>
            </a:r>
          </a:p>
          <a:p>
            <a:pPr lvl="2"/>
            <a:r>
              <a:rPr lang="en-US" dirty="0" smtClean="0"/>
              <a:t>How we start applying these to the full detector model</a:t>
            </a:r>
          </a:p>
          <a:p>
            <a:r>
              <a:rPr lang="en-US" dirty="0" smtClean="0"/>
              <a:t>Current Geometry Studies</a:t>
            </a:r>
          </a:p>
          <a:p>
            <a:pPr lvl="1"/>
            <a:r>
              <a:rPr lang="en-US" dirty="0" smtClean="0"/>
              <a:t>Effects on Resolution</a:t>
            </a:r>
          </a:p>
          <a:p>
            <a:r>
              <a:rPr lang="en-US" dirty="0" smtClean="0"/>
              <a:t>Beginning to Look at Simulated </a:t>
            </a:r>
            <a:r>
              <a:rPr lang="en-US" dirty="0"/>
              <a:t>E</a:t>
            </a:r>
            <a:r>
              <a:rPr lang="en-US" dirty="0" smtClean="0"/>
              <a:t>vents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5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5881-9891-4095-9CCE-DE3380DF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Dependence on phi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691768-A7F5-4C47-BC93-CD4632489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00" y="2055480"/>
            <a:ext cx="8228773" cy="44373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34ADE-CA42-42EC-8D3C-1F8F2195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C0A7D1C7-F05B-40EF-80E7-A9011981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FEC9D5-A209-4D68-BBB0-372A0665BD3D}"/>
                  </a:ext>
                </a:extLst>
              </p:cNvPr>
              <p:cNvSpPr txBox="1"/>
              <p:nvPr/>
            </p:nvSpPr>
            <p:spPr>
              <a:xfrm>
                <a:off x="8470374" y="2166057"/>
                <a:ext cx="3566118" cy="2653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dirty="0" smtClean="0"/>
                  <a:t>Closest overlap region to normal incidence:  ~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=10°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ensures entire shower goes through center </a:t>
                </a:r>
                <a:r>
                  <a:rPr lang="en-US" dirty="0"/>
                  <a:t>of module</a:t>
                </a:r>
              </a:p>
              <a:p>
                <a:r>
                  <a:rPr lang="en-US" dirty="0"/>
                  <a:t>100 GeV e-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=10°</m:t>
                    </m:r>
                  </m:oMath>
                </a14:m>
                <a:r>
                  <a:rPr lang="en-US" dirty="0"/>
                  <a:t> is comparable to simple stack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FEC9D5-A209-4D68-BBB0-372A0665B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374" y="2166057"/>
                <a:ext cx="3566118" cy="2653099"/>
              </a:xfrm>
              <a:prstGeom prst="rect">
                <a:avLst/>
              </a:prstGeom>
              <a:blipFill>
                <a:blip r:embed="rId4"/>
                <a:stretch>
                  <a:fillRect l="-1368" t="-1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492" y="4398800"/>
            <a:ext cx="1038329" cy="245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830491" y="6492875"/>
                <a:ext cx="25641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200" dirty="0" smtClean="0"/>
                  <a:t> flipped from diagram on the right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91" y="6492875"/>
                <a:ext cx="2564191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B366-6BC3-4270-9275-AFF79179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smtClean="0"/>
              <a:t>current Resolution </a:t>
            </a:r>
            <a:r>
              <a:rPr lang="en-US" dirty="0"/>
              <a:t>results</a:t>
            </a:r>
          </a:p>
        </p:txBody>
      </p:sp>
      <p:pic>
        <p:nvPicPr>
          <p:cNvPr id="7" name="Content Placeholder 6" descr="A picture containing text, indoor&#10;&#10;Description generated with high confidence">
            <a:extLst>
              <a:ext uri="{FF2B5EF4-FFF2-40B4-BE49-F238E27FC236}">
                <a16:creationId xmlns:a16="http://schemas.microsoft.com/office/drawing/2014/main" id="{25F4FFEA-872A-47D3-9BFC-8C07EC76B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9" y="2070235"/>
            <a:ext cx="8780050" cy="45964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F95D3-EDEE-47A3-9331-5279836F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CE0EE-C354-4E67-9529-0C0A18141C80}"/>
                  </a:ext>
                </a:extLst>
              </p:cNvPr>
              <p:cNvSpPr txBox="1"/>
              <p:nvPr/>
            </p:nvSpPr>
            <p:spPr>
              <a:xfrm>
                <a:off x="8901349" y="2337351"/>
                <a:ext cx="310709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</a:t>
                </a:r>
                <a:r>
                  <a:rPr lang="en-US" dirty="0" err="1"/>
                  <a:t>SiD</a:t>
                </a:r>
                <a:r>
                  <a:rPr lang="en-US" dirty="0"/>
                  <a:t> compares better to previous studies when incident particles are fired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=10°</m:t>
                    </m:r>
                  </m:oMath>
                </a14:m>
                <a:r>
                  <a:rPr lang="en-US" dirty="0"/>
                  <a:t> instead of normal incidence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Shower mostly contained in </a:t>
                </a:r>
                <a:r>
                  <a:rPr lang="en-US" dirty="0" err="1" smtClean="0"/>
                  <a:t>nonoverlapping</a:t>
                </a:r>
                <a:r>
                  <a:rPr lang="en-US" dirty="0" smtClean="0"/>
                  <a:t> region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CE0EE-C354-4E67-9529-0C0A18141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349" y="2337351"/>
                <a:ext cx="3107094" cy="2308324"/>
              </a:xfrm>
              <a:prstGeom prst="rect">
                <a:avLst/>
              </a:prstGeom>
              <a:blipFill>
                <a:blip r:embed="rId3"/>
                <a:stretch>
                  <a:fillRect l="-1569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http://pages.uoregon.edu/silicondetector/SiD_color_v2.jpg">
            <a:extLst>
              <a:ext uri="{FF2B5EF4-FFF2-40B4-BE49-F238E27FC236}">
                <a16:creationId xmlns:a16="http://schemas.microsoft.com/office/drawing/2014/main" id="{329BC1BE-E426-4944-9B25-954655B8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492" y="4398800"/>
            <a:ext cx="1038329" cy="245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24353" y="6492875"/>
            <a:ext cx="2600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Next: What about real events?!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96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62157" y="34792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creen Shot 2018-04-25 at 6.58.5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2739" y="227719"/>
            <a:ext cx="10454640" cy="661255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49"/>
          <p:cNvSpPr/>
          <p:nvPr/>
        </p:nvSpPr>
        <p:spPr>
          <a:xfrm>
            <a:off x="10223462" y="3088623"/>
            <a:ext cx="256233" cy="245418"/>
          </a:xfrm>
          <a:prstGeom prst="rect">
            <a:avLst/>
          </a:prstGeom>
          <a:solidFill>
            <a:srgbClr val="DCBD23">
              <a:satOff val="18648"/>
              <a:lumOff val="5971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" name="Shape 151"/>
          <p:cNvSpPr/>
          <p:nvPr/>
        </p:nvSpPr>
        <p:spPr>
          <a:xfrm>
            <a:off x="10210762" y="3964923"/>
            <a:ext cx="256233" cy="245418"/>
          </a:xfrm>
          <a:prstGeom prst="rect">
            <a:avLst/>
          </a:prstGeom>
          <a:solidFill>
            <a:srgbClr val="00882B">
              <a:hueOff val="-2473793"/>
              <a:satOff val="-50209"/>
              <a:lumOff val="235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" name="Shape 152"/>
          <p:cNvSpPr/>
          <p:nvPr/>
        </p:nvSpPr>
        <p:spPr>
          <a:xfrm>
            <a:off x="10350462" y="3672823"/>
            <a:ext cx="122387" cy="245418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" name="Shape 153"/>
          <p:cNvSpPr/>
          <p:nvPr/>
        </p:nvSpPr>
        <p:spPr>
          <a:xfrm>
            <a:off x="10223462" y="3393423"/>
            <a:ext cx="256233" cy="245418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" name="Shape 154"/>
          <p:cNvSpPr/>
          <p:nvPr/>
        </p:nvSpPr>
        <p:spPr>
          <a:xfrm>
            <a:off x="10223462" y="3672823"/>
            <a:ext cx="122387" cy="245418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" name="Shape 150"/>
          <p:cNvSpPr/>
          <p:nvPr/>
        </p:nvSpPr>
        <p:spPr>
          <a:xfrm>
            <a:off x="10081383" y="3067529"/>
            <a:ext cx="472440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>
              <a:lnSpc>
                <a:spcPct val="120000"/>
              </a:lnSpc>
              <a:defRPr sz="1600"/>
            </a:pPr>
            <a:r>
              <a:rPr sz="1500" dirty="0" err="1" smtClean="0"/>
              <a:t>Calo</a:t>
            </a:r>
            <a:r>
              <a:rPr sz="1500" dirty="0" smtClean="0"/>
              <a:t> </a:t>
            </a:r>
            <a:r>
              <a:rPr sz="1500" dirty="0"/>
              <a:t>hits </a:t>
            </a:r>
            <a:endParaRPr lang="en-US" sz="1500" dirty="0" smtClean="0"/>
          </a:p>
          <a:p>
            <a:pPr lvl="1">
              <a:lnSpc>
                <a:spcPct val="120000"/>
              </a:lnSpc>
              <a:defRPr sz="1600"/>
            </a:pPr>
            <a:r>
              <a:rPr sz="1500" dirty="0" smtClean="0"/>
              <a:t>Tru</a:t>
            </a:r>
            <a:r>
              <a:rPr lang="en-US" sz="1500" dirty="0" smtClean="0"/>
              <a:t>th</a:t>
            </a:r>
            <a:r>
              <a:rPr sz="1500" dirty="0" smtClean="0"/>
              <a:t> </a:t>
            </a:r>
            <a:r>
              <a:rPr sz="1500" dirty="0" err="1" smtClean="0"/>
              <a:t>MCParticle</a:t>
            </a:r>
            <a:r>
              <a:rPr sz="1500" dirty="0" smtClean="0"/>
              <a:t> </a:t>
            </a:r>
            <a:endParaRPr lang="en-US" sz="1500" dirty="0" smtClean="0"/>
          </a:p>
          <a:p>
            <a:pPr lvl="1">
              <a:lnSpc>
                <a:spcPct val="120000"/>
              </a:lnSpc>
              <a:defRPr sz="1600"/>
            </a:pPr>
            <a:r>
              <a:rPr sz="1500" dirty="0" smtClean="0"/>
              <a:t>Electron/Positron </a:t>
            </a:r>
            <a:endParaRPr sz="1500" dirty="0" smtClean="0"/>
          </a:p>
          <a:p>
            <a:pPr algn="l">
              <a:lnSpc>
                <a:spcPct val="120000"/>
              </a:lnSpc>
              <a:defRPr sz="1600"/>
            </a:pPr>
            <a:r>
              <a:rPr sz="1500" dirty="0" smtClean="0"/>
              <a:t>         Pandora PFOs</a:t>
            </a:r>
            <a:endParaRPr sz="1500" dirty="0"/>
          </a:p>
        </p:txBody>
      </p:sp>
      <p:pic>
        <p:nvPicPr>
          <p:cNvPr id="15" name="Screen Shot 2017-09-03 at 12.23.3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45917" y="702156"/>
            <a:ext cx="2422964" cy="10348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939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of photon-photon opening 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Screen Shot 2018-04-25 at 7.27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904" y="1841012"/>
            <a:ext cx="4522977" cy="488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Screen Shot 2018-05-15 at 9.26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1841012"/>
            <a:ext cx="5049520" cy="426053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149"/>
          <p:cNvSpPr/>
          <p:nvPr/>
        </p:nvSpPr>
        <p:spPr>
          <a:xfrm>
            <a:off x="5211421" y="5956139"/>
            <a:ext cx="256233" cy="245418"/>
          </a:xfrm>
          <a:prstGeom prst="rect">
            <a:avLst/>
          </a:prstGeom>
          <a:solidFill>
            <a:srgbClr val="DCBD23">
              <a:satOff val="18648"/>
              <a:lumOff val="5971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" name="Shape 151"/>
          <p:cNvSpPr/>
          <p:nvPr/>
        </p:nvSpPr>
        <p:spPr>
          <a:xfrm>
            <a:off x="5208881" y="6547959"/>
            <a:ext cx="256233" cy="245418"/>
          </a:xfrm>
          <a:prstGeom prst="rect">
            <a:avLst/>
          </a:prstGeom>
          <a:solidFill>
            <a:srgbClr val="00882B">
              <a:hueOff val="-2473793"/>
              <a:satOff val="-50209"/>
              <a:lumOff val="23543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" name="Shape 153"/>
          <p:cNvSpPr/>
          <p:nvPr/>
        </p:nvSpPr>
        <p:spPr>
          <a:xfrm>
            <a:off x="5211421" y="6250779"/>
            <a:ext cx="256233" cy="245418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" name="Shape 150"/>
          <p:cNvSpPr/>
          <p:nvPr/>
        </p:nvSpPr>
        <p:spPr>
          <a:xfrm>
            <a:off x="5018381" y="5906693"/>
            <a:ext cx="472440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>
              <a:lnSpc>
                <a:spcPct val="120000"/>
              </a:lnSpc>
              <a:defRPr sz="1600"/>
            </a:pPr>
            <a:r>
              <a:rPr lang="en-US" sz="1500" dirty="0" smtClean="0"/>
              <a:t>Raw Data</a:t>
            </a:r>
          </a:p>
          <a:p>
            <a:pPr lvl="1">
              <a:lnSpc>
                <a:spcPct val="120000"/>
              </a:lnSpc>
              <a:defRPr sz="1600"/>
            </a:pPr>
            <a:r>
              <a:rPr lang="en-US" sz="1500" dirty="0" smtClean="0"/>
              <a:t>Truth Info</a:t>
            </a:r>
          </a:p>
          <a:p>
            <a:pPr lvl="1">
              <a:lnSpc>
                <a:spcPct val="120000"/>
              </a:lnSpc>
              <a:defRPr sz="1600"/>
            </a:pPr>
            <a:r>
              <a:rPr sz="1500" dirty="0" smtClean="0"/>
              <a:t>Pandora PFOs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719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Energy Resolution around True Rho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Screen Shot 2018-05-29 at 3.45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358" y="1930400"/>
            <a:ext cx="4630722" cy="389742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74"/>
          <p:cNvSpPr/>
          <p:nvPr/>
        </p:nvSpPr>
        <p:spPr>
          <a:xfrm>
            <a:off x="436880" y="6094940"/>
            <a:ext cx="422656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800"/>
            </a:lvl1pPr>
          </a:lstStyle>
          <a:p>
            <a:r>
              <a:rPr lang="en-US" sz="1400" dirty="0" smtClean="0"/>
              <a:t>Choosing </a:t>
            </a:r>
            <a:r>
              <a:rPr sz="1400" dirty="0" smtClean="0"/>
              <a:t>a </a:t>
            </a:r>
            <a:r>
              <a:rPr sz="1400" dirty="0"/>
              <a:t>certain percent of the rho energy and looking at </a:t>
            </a:r>
            <a:r>
              <a:rPr sz="1400" dirty="0" smtClean="0"/>
              <a:t>the </a:t>
            </a:r>
            <a:r>
              <a:rPr sz="1400" dirty="0"/>
              <a:t>percent of events that </a:t>
            </a:r>
            <a:r>
              <a:rPr sz="1400" dirty="0" smtClean="0"/>
              <a:t>contain</a:t>
            </a:r>
            <a:r>
              <a:rPr lang="en-US" sz="1400" dirty="0" smtClean="0"/>
              <a:t> that amount of the </a:t>
            </a:r>
            <a:r>
              <a:rPr sz="1400" dirty="0" smtClean="0"/>
              <a:t>rho </a:t>
            </a:r>
            <a:r>
              <a:rPr sz="1400" dirty="0"/>
              <a:t>energy </a:t>
            </a:r>
            <a:r>
              <a:rPr lang="en-US" sz="1400" dirty="0"/>
              <a:t>vs. the cone </a:t>
            </a:r>
            <a:r>
              <a:rPr lang="en-US" sz="1400" dirty="0" smtClean="0"/>
              <a:t>angle</a:t>
            </a:r>
            <a:r>
              <a:rPr sz="1400" dirty="0" smtClean="0"/>
              <a:t>.</a:t>
            </a:r>
            <a:endParaRPr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215836" y="6214938"/>
            <a:ext cx="240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0.05rad</a:t>
            </a:r>
            <a:r>
              <a:rPr lang="en-US" dirty="0">
                <a:latin typeface="Century Gothic" panose="020B0502020202020204" pitchFamily="34" charset="0"/>
              </a:rPr>
              <a:t> → </a:t>
            </a:r>
            <a:r>
              <a:rPr lang="en-US" dirty="0" smtClean="0">
                <a:latin typeface="Century Gothic" panose="020B0502020202020204" pitchFamily="34" charset="0"/>
              </a:rPr>
              <a:t>~6cm</a:t>
            </a:r>
          </a:p>
          <a:p>
            <a:r>
              <a:rPr lang="en-US" smtClean="0">
                <a:latin typeface="Century Gothic" panose="020B0502020202020204" pitchFamily="34" charset="0"/>
              </a:rPr>
              <a:t>~&lt;20 pixel widths</a:t>
            </a:r>
            <a:endParaRPr lang="en-US" dirty="0"/>
          </a:p>
        </p:txBody>
      </p:sp>
      <p:pic>
        <p:nvPicPr>
          <p:cNvPr id="8" name="Screen Shot 2018-05-29 at 4.06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3800" y="1926270"/>
            <a:ext cx="4647008" cy="393253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77"/>
          <p:cNvSpPr/>
          <p:nvPr/>
        </p:nvSpPr>
        <p:spPr>
          <a:xfrm>
            <a:off x="7486122" y="6094940"/>
            <a:ext cx="407915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800"/>
            </a:lvl1pPr>
          </a:lstStyle>
          <a:p>
            <a:r>
              <a:rPr lang="en-US" sz="1400" dirty="0" smtClean="0"/>
              <a:t>Choosing </a:t>
            </a:r>
            <a:r>
              <a:rPr sz="1400" dirty="0" smtClean="0"/>
              <a:t>a </a:t>
            </a:r>
            <a:r>
              <a:rPr sz="1400" dirty="0"/>
              <a:t>certain cone angle and looking at the cumulative distribution for how many events get to a certain percent of the rho energy shown on the x-axis. </a:t>
            </a:r>
          </a:p>
        </p:txBody>
      </p:sp>
    </p:spTree>
    <p:extLst>
      <p:ext uri="{BB962C8B-B14F-4D97-AF65-F5344CB8AC3E}">
        <p14:creationId xmlns:p14="http://schemas.microsoft.com/office/powerpoint/2010/main" val="31811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understanding current results more every day</a:t>
            </a:r>
          </a:p>
          <a:p>
            <a:pPr lvl="1"/>
            <a:r>
              <a:rPr lang="en-US" dirty="0" smtClean="0"/>
              <a:t>Resolution differences from initial design resolution to current design geometry</a:t>
            </a:r>
          </a:p>
          <a:p>
            <a:pPr lvl="1"/>
            <a:r>
              <a:rPr lang="en-US" dirty="0" smtClean="0"/>
              <a:t>Comparison between versions of geometry can be tricky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Initial </a:t>
            </a:r>
            <a:r>
              <a:rPr lang="el-GR" dirty="0" smtClean="0"/>
              <a:t>π</a:t>
            </a:r>
            <a:r>
              <a:rPr lang="en-US" baseline="30000" dirty="0" smtClean="0"/>
              <a:t>0</a:t>
            </a:r>
            <a:r>
              <a:rPr lang="en-US" dirty="0" smtClean="0">
                <a:latin typeface="Century Gothic" panose="020B0502020202020204" pitchFamily="34" charset="0"/>
              </a:rPr>
              <a:t>→</a:t>
            </a:r>
            <a:r>
              <a:rPr lang="el-GR" dirty="0" smtClean="0">
                <a:latin typeface="Century Gothic" panose="020B0502020202020204" pitchFamily="34" charset="0"/>
              </a:rPr>
              <a:t>γγ</a:t>
            </a:r>
            <a:r>
              <a:rPr lang="en-US" dirty="0" smtClean="0"/>
              <a:t> </a:t>
            </a:r>
            <a:r>
              <a:rPr lang="en-US" dirty="0" smtClean="0"/>
              <a:t>resolution </a:t>
            </a:r>
            <a:r>
              <a:rPr lang="en-US" dirty="0" smtClean="0"/>
              <a:t>studies underway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W-First vs Si-First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of energies in simulation depending on which way the test beam was facing into the detector, small differences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074" name="Picture 2" descr="http://pages.uoregon.edu/asteinhe/SiDNotes/testBeamStudies/orient_totS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296" y="3059203"/>
            <a:ext cx="4303409" cy="364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ages.uoregon.edu/silicondetector/SiD_color_v2.jpg">
            <a:extLst>
              <a:ext uri="{FF2B5EF4-FFF2-40B4-BE49-F238E27FC236}">
                <a16:creationId xmlns:a16="http://schemas.microsoft.com/office/drawing/2014/main" id="{329BC1BE-E426-4944-9B25-954655B8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795" y="0"/>
            <a:ext cx="923041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51" y="26320"/>
            <a:ext cx="9962504" cy="70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flow Calorimetry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5" y="2180498"/>
            <a:ext cx="7712574" cy="3678303"/>
          </a:xfrm>
        </p:spPr>
        <p:txBody>
          <a:bodyPr/>
          <a:lstStyle/>
          <a:p>
            <a:r>
              <a:rPr lang="en-US" dirty="0" err="1" smtClean="0"/>
              <a:t>SiD</a:t>
            </a:r>
            <a:r>
              <a:rPr lang="en-US" dirty="0" smtClean="0"/>
              <a:t> has been designed to use Particle Flow Calorimetry to measure all final states with precision</a:t>
            </a:r>
          </a:p>
          <a:p>
            <a:r>
              <a:rPr lang="en-US" dirty="0" smtClean="0"/>
              <a:t>We expect excellent jet energy resolution</a:t>
            </a:r>
          </a:p>
          <a:p>
            <a:pPr lvl="1"/>
            <a:r>
              <a:rPr lang="en-US" dirty="0" smtClean="0"/>
              <a:t>Measure charged momenta with tracker, neutral energies with calorimeters</a:t>
            </a:r>
          </a:p>
          <a:p>
            <a:pPr lvl="1"/>
            <a:r>
              <a:rPr lang="en-US" dirty="0" smtClean="0"/>
              <a:t>Requires very fine segmentation</a:t>
            </a:r>
          </a:p>
          <a:p>
            <a:r>
              <a:rPr lang="en-US" dirty="0" smtClean="0"/>
              <a:t>An “Imaging ECAL” is a crucial part of the design</a:t>
            </a:r>
          </a:p>
          <a:p>
            <a:pPr lvl="1"/>
            <a:r>
              <a:rPr lang="en-US" dirty="0" smtClean="0"/>
              <a:t>Silicon-Tungsten based calorimeter is being developed for a high granularity ECAL</a:t>
            </a:r>
          </a:p>
          <a:p>
            <a:pPr lvl="1"/>
            <a:r>
              <a:rPr lang="en-US" dirty="0" err="1" smtClean="0"/>
              <a:t>KPiX</a:t>
            </a:r>
            <a:r>
              <a:rPr lang="en-US" dirty="0" smtClean="0"/>
              <a:t> ASIC for readout of silicon pixels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093" y="1828802"/>
            <a:ext cx="3267075" cy="2481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093" y="4359714"/>
            <a:ext cx="3323974" cy="234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BackScatter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pages.uoregon.edu/asteinhe/SiDNotes/backscatter/hitAng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45" y="2180498"/>
            <a:ext cx="5388455" cy="45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0" descr="http://pages.uoregon.edu/asteinhe/SiDNotes/backscatter/backscatter1_10Ge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43" y="2015991"/>
            <a:ext cx="5582653" cy="47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5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kpix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5436" y="2180498"/>
            <a:ext cx="6535373" cy="3678303"/>
          </a:xfrm>
        </p:spPr>
        <p:txBody>
          <a:bodyPr/>
          <a:lstStyle/>
          <a:p>
            <a:r>
              <a:rPr lang="en-US" dirty="0" smtClean="0"/>
              <a:t>6 inch wafers</a:t>
            </a:r>
          </a:p>
          <a:p>
            <a:r>
              <a:rPr lang="en-US" dirty="0" smtClean="0"/>
              <a:t>1024 13mm</a:t>
            </a:r>
            <a:r>
              <a:rPr lang="en-US" baseline="30000" dirty="0" smtClean="0"/>
              <a:t>2 </a:t>
            </a:r>
            <a:r>
              <a:rPr lang="en-US" dirty="0" smtClean="0"/>
              <a:t>pixels</a:t>
            </a:r>
            <a:endParaRPr lang="en-US" baseline="30000" dirty="0" smtClean="0"/>
          </a:p>
          <a:p>
            <a:r>
              <a:rPr lang="en-US" dirty="0" smtClean="0"/>
              <a:t>Readout and cable are bump-bonded directly to the sensor </a:t>
            </a:r>
          </a:p>
          <a:p>
            <a:r>
              <a:rPr lang="en-US" dirty="0" smtClean="0"/>
              <a:t>Test beam studies have happened with an initial version of this </a:t>
            </a:r>
            <a:r>
              <a:rPr lang="en-US" dirty="0" err="1" smtClean="0"/>
              <a:t>KPiX</a:t>
            </a:r>
            <a:r>
              <a:rPr lang="en-US" dirty="0" smtClean="0"/>
              <a:t> sensor design</a:t>
            </a:r>
          </a:p>
          <a:p>
            <a:endParaRPr lang="en-US" dirty="0"/>
          </a:p>
          <a:p>
            <a:r>
              <a:rPr lang="en-US" dirty="0" smtClean="0"/>
              <a:t>Will come back to the geometry and its effect on resolution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>
                <a:solidFill>
                  <a:srgbClr val="ED8428"/>
                </a:solidFill>
                <a:latin typeface="Gill Sans MT" panose="020B0502020104020203"/>
              </a:rPr>
              <a:pPr/>
              <a:t>4</a:t>
            </a:fld>
            <a:endParaRPr lang="en-US" dirty="0">
              <a:solidFill>
                <a:srgbClr val="ED8428"/>
              </a:solidFill>
              <a:latin typeface="Gill Sans MT" panose="020B0502020104020203"/>
            </a:endParaRPr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pages.uoregon.edu/asteinhe/SiDNotes/testBeamStudies/waf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5"/>
            <a:ext cx="4141229" cy="377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1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beam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5" y="2180498"/>
            <a:ext cx="6890760" cy="3678303"/>
          </a:xfrm>
        </p:spPr>
        <p:txBody>
          <a:bodyPr/>
          <a:lstStyle/>
          <a:p>
            <a:r>
              <a:rPr lang="en-US" dirty="0" smtClean="0"/>
              <a:t>Small 9 layer stack was placed into SLAC test beam</a:t>
            </a:r>
          </a:p>
          <a:p>
            <a:r>
              <a:rPr lang="en-US" dirty="0" smtClean="0"/>
              <a:t>Sensor issues have been found and change the design going forward</a:t>
            </a:r>
          </a:p>
          <a:p>
            <a:pPr lvl="1"/>
            <a:r>
              <a:rPr lang="en-US" dirty="0" smtClean="0"/>
              <a:t>Cross Talk, Dead Pixels, …</a:t>
            </a:r>
          </a:p>
          <a:p>
            <a:r>
              <a:rPr lang="en-US" dirty="0" smtClean="0"/>
              <a:t>Many electron events were seen that we can analyze and compare with simulation to improve understanding of the system</a:t>
            </a:r>
          </a:p>
          <a:p>
            <a:pPr lvl="1"/>
            <a:r>
              <a:rPr lang="en-US" dirty="0" smtClean="0"/>
              <a:t>Resolution, Identification (how well we can tell how many electrons are in an event)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ages.uoregon.edu/asteinhe/SiDNotes/testBeamStudies/set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03" y="1897029"/>
            <a:ext cx="3086346" cy="23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55" y="4240969"/>
            <a:ext cx="4491936" cy="25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7903902" cy="3678303"/>
          </a:xfrm>
        </p:spPr>
        <p:txBody>
          <a:bodyPr/>
          <a:lstStyle/>
          <a:p>
            <a:r>
              <a:rPr lang="en-US" dirty="0" smtClean="0"/>
              <a:t>Geant4 Simulation created of 40x40cm plane of alternating Si (320 </a:t>
            </a:r>
            <a:r>
              <a:rPr lang="el-GR" dirty="0" smtClean="0"/>
              <a:t>μ</a:t>
            </a:r>
            <a:r>
              <a:rPr lang="en-US" dirty="0" smtClean="0"/>
              <a:t>m) and W (2.5mm,5/7</a:t>
            </a:r>
            <a:r>
              <a:rPr lang="el-GR" dirty="0" smtClean="0"/>
              <a:t> </a:t>
            </a:r>
            <a:r>
              <a:rPr lang="el-GR" sz="2400" dirty="0"/>
              <a:t>χ</a:t>
            </a:r>
            <a:r>
              <a:rPr lang="en-US" baseline="-25000" dirty="0" smtClean="0"/>
              <a:t>0</a:t>
            </a:r>
            <a:r>
              <a:rPr lang="el-GR" dirty="0" smtClean="0"/>
              <a:t>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40 (thin W) layer detector simulated simulated, only include 9 to match test beam stack for comparisons sake</a:t>
            </a:r>
          </a:p>
          <a:p>
            <a:pPr lvl="1"/>
            <a:r>
              <a:rPr lang="en-US" dirty="0" smtClean="0"/>
              <a:t>Electrons fired at origin of various energies (in particular 12.1 GeV, test beam energy)</a:t>
            </a:r>
          </a:p>
          <a:p>
            <a:pPr lvl="1"/>
            <a:r>
              <a:rPr lang="en-US" dirty="0" smtClean="0"/>
              <a:t>Want to try to match test beam running conditions</a:t>
            </a:r>
          </a:p>
          <a:p>
            <a:pPr lvl="2"/>
            <a:endParaRPr lang="en-US" dirty="0" smtClean="0"/>
          </a:p>
        </p:txBody>
      </p:sp>
      <p:pic>
        <p:nvPicPr>
          <p:cNvPr id="6" name="Picture 6" descr="https://lh6.googleusercontent.com/9ZOgTYdm6n7C0otFQX31lbHJVdmWV-cc64gaoaKUatKsUYDVUWSZwmrmhOwCqJdq0Xf9dx2UWnUsoQ3CVqYRf-4ICWGJyuf5EnXobr42xBsK0nLxJxTdamTbR94srd9HF8OOf-Q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95" y="2210449"/>
            <a:ext cx="3599329" cy="277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41871" y="5053112"/>
            <a:ext cx="3706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1000events, </a:t>
            </a:r>
            <a:r>
              <a:rPr lang="en-US" dirty="0" smtClean="0"/>
              <a:t>10GeV.  Energy in MeV </a:t>
            </a:r>
            <a:r>
              <a:rPr lang="en-US" dirty="0"/>
              <a:t>deposited </a:t>
            </a:r>
            <a:r>
              <a:rPr lang="en-US" dirty="0" smtClean="0"/>
              <a:t>(all events summed) on the z-axis. 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70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5" y="2180498"/>
            <a:ext cx="6685880" cy="3678303"/>
          </a:xfrm>
        </p:spPr>
        <p:txBody>
          <a:bodyPr/>
          <a:lstStyle/>
          <a:p>
            <a:pPr lvl="1"/>
            <a:r>
              <a:rPr lang="en-US" dirty="0"/>
              <a:t>Attempted to model distribution of electron multiplicity and errors in test beam</a:t>
            </a:r>
          </a:p>
          <a:p>
            <a:pPr lvl="2"/>
            <a:r>
              <a:rPr lang="en-US" dirty="0"/>
              <a:t>10% pixels randomly removed from each layer</a:t>
            </a:r>
          </a:p>
          <a:p>
            <a:pPr lvl="2"/>
            <a:r>
              <a:rPr lang="en-US" dirty="0"/>
              <a:t>Poisson distribution of simultaneous electrons per event used &lt;n&gt;=0.8725</a:t>
            </a:r>
          </a:p>
          <a:p>
            <a:pPr lvl="2"/>
            <a:r>
              <a:rPr lang="en-US" dirty="0"/>
              <a:t>Shifted from central area (more densely pixelated, also test beam was shifted away)</a:t>
            </a:r>
          </a:p>
          <a:p>
            <a:pPr lvl="2"/>
            <a:r>
              <a:rPr lang="en-US" dirty="0" smtClean="0"/>
              <a:t>Match hit to </a:t>
            </a:r>
            <a:r>
              <a:rPr lang="en-US" dirty="0" err="1" smtClean="0"/>
              <a:t>KPiX</a:t>
            </a:r>
            <a:r>
              <a:rPr lang="en-US" dirty="0" smtClean="0"/>
              <a:t> pixel location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 descr="http://pages.uoregon.edu/asteinhe/SiDNotes/testBeamStudies/tbPosi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820" y="4019649"/>
            <a:ext cx="2780908" cy="27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518" y="2026004"/>
            <a:ext cx="2899290" cy="19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4559266" cy="3678303"/>
          </a:xfrm>
        </p:spPr>
        <p:txBody>
          <a:bodyPr/>
          <a:lstStyle/>
          <a:p>
            <a:r>
              <a:rPr lang="en-US" dirty="0" smtClean="0"/>
              <a:t>Excellent agreement to test beam data.</a:t>
            </a:r>
          </a:p>
          <a:p>
            <a:r>
              <a:rPr lang="en-US" dirty="0" smtClean="0"/>
              <a:t>Couldn’t remove all of the low E shoulder during test beam cleaning (lots of ~0fC hits)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10"/>
          <a:stretch/>
        </p:blipFill>
        <p:spPr>
          <a:xfrm>
            <a:off x="5434080" y="1828802"/>
            <a:ext cx="6026468" cy="49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3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Electrons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409" y="2367095"/>
            <a:ext cx="4498641" cy="2038576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lgorithm used to count the number of electrons in the even based on energy distributions throughout the detector.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http://pages.uoregon.edu/silicondetector/SiD_color_v2.jpg">
            <a:extLst>
              <a:ext uri="{FF2B5EF4-FFF2-40B4-BE49-F238E27FC236}">
                <a16:creationId xmlns:a16="http://schemas.microsoft.com/office/drawing/2014/main" id="{B58A912B-A75D-48A0-86CC-98E80728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21" y="607815"/>
            <a:ext cx="2046347" cy="12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://pages.uoregon.edu/asteinhe/SiDNotes/testBeamStudies/simOri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3" y="1838811"/>
            <a:ext cx="3031485" cy="25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2" descr="http://pages.uoregon.edu/asteinhe/SiDNotes/testBeamStudies/cleaned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960" y="1828802"/>
            <a:ext cx="3043305" cy="257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pages.uoregon.edu/asteinhe/SiDNotes/testBeamStudies/simTrut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08" y="4405671"/>
            <a:ext cx="2741848" cy="23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pages.uoregon.edu/asteinhe/SiDNotes/testBeamStudies/28tbTagg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88" y="4405671"/>
            <a:ext cx="2903923" cy="245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755" y="4409988"/>
            <a:ext cx="2742720" cy="23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26367</TotalTime>
  <Words>1117</Words>
  <Application>Microsoft Office PowerPoint</Application>
  <PresentationFormat>Widescreen</PresentationFormat>
  <Paragraphs>183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Cambria Math</vt:lpstr>
      <vt:lpstr>Century Gothic</vt:lpstr>
      <vt:lpstr>Corbel</vt:lpstr>
      <vt:lpstr>Gill Sans MT</vt:lpstr>
      <vt:lpstr>Helvetica Light</vt:lpstr>
      <vt:lpstr>Wingdings</vt:lpstr>
      <vt:lpstr>Wingdings 2</vt:lpstr>
      <vt:lpstr>Dividend</vt:lpstr>
      <vt:lpstr>Ecal Resolution  Studies and update</vt:lpstr>
      <vt:lpstr>Outline</vt:lpstr>
      <vt:lpstr>Particle flow Calorimetry</vt:lpstr>
      <vt:lpstr>kpix</vt:lpstr>
      <vt:lpstr>Test beam studies</vt:lpstr>
      <vt:lpstr>PowerPoint Presentation</vt:lpstr>
      <vt:lpstr>Comparisons (cont.)</vt:lpstr>
      <vt:lpstr>Comparisons (cont.)</vt:lpstr>
      <vt:lpstr>Counting Electrons</vt:lpstr>
      <vt:lpstr>Counting Electrons (Cont.)</vt:lpstr>
      <vt:lpstr>ECAL Geometry And its Effects</vt:lpstr>
      <vt:lpstr>Geometry Effects</vt:lpstr>
      <vt:lpstr>Resolution Effects from geometry</vt:lpstr>
      <vt:lpstr>Distrubutions</vt:lpstr>
      <vt:lpstr>Comparisons</vt:lpstr>
      <vt:lpstr>Confirm simple stack behaves as expected</vt:lpstr>
      <vt:lpstr>sidloi3 results</vt:lpstr>
      <vt:lpstr>SIDloi3 Results (cont.)</vt:lpstr>
      <vt:lpstr>How does incident hit location in module  affect resolution?</vt:lpstr>
      <vt:lpstr>Resolution Dependence on phi</vt:lpstr>
      <vt:lpstr>Summary of current Resolution results</vt:lpstr>
      <vt:lpstr>PowerPoint Presentation</vt:lpstr>
      <vt:lpstr>Investigation of photon-photon opening angle</vt:lpstr>
      <vt:lpstr>Truth Energy Resolution around True Rho</vt:lpstr>
      <vt:lpstr>Summary</vt:lpstr>
      <vt:lpstr>Backup</vt:lpstr>
      <vt:lpstr>W-First vs Si-First simulation</vt:lpstr>
      <vt:lpstr>PowerPoint Presentation</vt:lpstr>
      <vt:lpstr>PowerPoint Presentation</vt:lpstr>
      <vt:lpstr>BackScatter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ALCWS2018SiDUpdate</dc:title>
  <dc:creator>Jason Barkeloo</dc:creator>
  <cp:lastModifiedBy>Jason Barkeloo</cp:lastModifiedBy>
  <cp:revision>200</cp:revision>
  <dcterms:created xsi:type="dcterms:W3CDTF">2017-08-16T16:23:47Z</dcterms:created>
  <dcterms:modified xsi:type="dcterms:W3CDTF">2018-06-01T05:28:00Z</dcterms:modified>
</cp:coreProperties>
</file>